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4"/>
  </p:sldMasterIdLst>
  <p:notesMasterIdLst>
    <p:notesMasterId r:id="rId17"/>
  </p:notesMasterIdLst>
  <p:sldIdLst>
    <p:sldId id="259" r:id="rId5"/>
    <p:sldId id="293" r:id="rId6"/>
    <p:sldId id="289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296" r:id="rId15"/>
    <p:sldId id="292" r:id="rId16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rryl Croft (Energy Markets and Networks)" initials="D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211973"/>
    <a:srgbClr val="1A2792"/>
    <a:srgbClr val="266E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36" autoAdjust="0"/>
    <p:restoredTop sz="94604" autoAdjust="0"/>
  </p:normalViewPr>
  <p:slideViewPr>
    <p:cSldViewPr>
      <p:cViewPr>
        <p:scale>
          <a:sx n="80" d="100"/>
          <a:sy n="80" d="100"/>
        </p:scale>
        <p:origin x="-12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08"/>
    </p:cViewPr>
  </p:sorterViewPr>
  <p:notesViewPr>
    <p:cSldViewPr>
      <p:cViewPr varScale="1">
        <p:scale>
          <a:sx n="77" d="100"/>
          <a:sy n="77" d="100"/>
        </p:scale>
        <p:origin x="-3252" y="-78"/>
      </p:cViewPr>
      <p:guideLst>
        <p:guide orient="horz" pos="3128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5965F-46C9-4FA8-9786-426A2753F503}" type="datetimeFigureOut">
              <a:rPr lang="en-US" smtClean="0"/>
              <a:pPr/>
              <a:t>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8575" y="273050"/>
            <a:ext cx="6819900" cy="511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A7007-A200-4625-857B-C1B607EDAC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02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920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78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3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59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59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59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59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59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59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59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A7007-A200-4625-857B-C1B607EDAC3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59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C-graphic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000"/>
            <a:ext cx="9144000" cy="6461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808000"/>
            <a:ext cx="7633648" cy="2084543"/>
          </a:xfrm>
          <a:ln>
            <a:noFill/>
          </a:ln>
        </p:spPr>
        <p:txBody>
          <a:bodyPr lIns="0" tIns="0" rIns="0" bIns="0"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5445224"/>
            <a:ext cx="7633648" cy="914400"/>
          </a:xfrm>
        </p:spPr>
        <p:txBody>
          <a:bodyPr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pic>
        <p:nvPicPr>
          <p:cNvPr id="4" name="Picture 3" descr="DECC_CYAN_AW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CC-graphic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000"/>
            <a:ext cx="9144000" cy="6461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2808000"/>
            <a:ext cx="8028000" cy="2349192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 descr="DECC_CYAN_AW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76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124744"/>
            <a:ext cx="8028000" cy="648072"/>
          </a:xfrm>
        </p:spPr>
        <p:txBody>
          <a:bodyPr lIns="0" tIns="0" rIns="0" bIns="0" anchor="t" anchorCtr="0">
            <a:normAutofit/>
          </a:bodyPr>
          <a:lstStyle>
            <a:lvl1pPr>
              <a:defRPr sz="4000" baseline="0">
                <a:solidFill>
                  <a:srgbClr val="00AEE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772816"/>
            <a:ext cx="8028000" cy="4536504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1800" b="0">
                <a:solidFill>
                  <a:srgbClr val="00AEEF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OLR Overview</a:t>
            </a:r>
            <a:endParaRPr lang="en-US" dirty="0"/>
          </a:p>
        </p:txBody>
      </p:sp>
      <p:pic>
        <p:nvPicPr>
          <p:cNvPr id="8" name="Picture 7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124744"/>
            <a:ext cx="8028000" cy="648072"/>
          </a:xfrm>
        </p:spPr>
        <p:txBody>
          <a:bodyPr lIns="0" tIns="0" rIns="0" bIns="0" anchor="t" anchorCtr="0">
            <a:normAutofit/>
          </a:bodyPr>
          <a:lstStyle>
            <a:lvl1pPr>
              <a:defRPr sz="4000" baseline="0">
                <a:solidFill>
                  <a:srgbClr val="00AEE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772816"/>
            <a:ext cx="8028000" cy="4536504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1800">
                <a:solidFill>
                  <a:srgbClr val="00AEEF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OLR Overview</a:t>
            </a:r>
            <a:endParaRPr lang="en-US" dirty="0"/>
          </a:p>
        </p:txBody>
      </p:sp>
      <p:pic>
        <p:nvPicPr>
          <p:cNvPr id="8" name="Picture 7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124744"/>
            <a:ext cx="8028000" cy="648000"/>
          </a:xfrm>
        </p:spPr>
        <p:txBody>
          <a:bodyPr lIns="0" tIns="0" rIns="0" bIns="0" anchor="t" anchorCtr="0">
            <a:normAutofit/>
          </a:bodyPr>
          <a:lstStyle>
            <a:lvl1pPr>
              <a:defRPr sz="4000">
                <a:solidFill>
                  <a:srgbClr val="00AEE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1772816"/>
            <a:ext cx="3924000" cy="4536504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1772816"/>
            <a:ext cx="3924000" cy="4536504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OLR Overview</a:t>
            </a:r>
            <a:endParaRPr lang="en-US" dirty="0"/>
          </a:p>
        </p:txBody>
      </p:sp>
      <p:pic>
        <p:nvPicPr>
          <p:cNvPr id="9" name="Picture 8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124744"/>
            <a:ext cx="8028000" cy="648072"/>
          </a:xfrm>
        </p:spPr>
        <p:txBody>
          <a:bodyPr lIns="0" tIns="0" rIns="0" bIns="0" anchor="t" anchorCtr="0">
            <a:normAutofit/>
          </a:bodyPr>
          <a:lstStyle>
            <a:lvl1pPr>
              <a:defRPr sz="4000">
                <a:solidFill>
                  <a:srgbClr val="00AEE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1772816"/>
            <a:ext cx="3924000" cy="4536504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1772816"/>
            <a:ext cx="3924000" cy="4536504"/>
          </a:xfrm>
        </p:spPr>
        <p:txBody>
          <a:bodyPr lIns="0" tIns="0" rIns="0" bIns="0"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OLR Overview</a:t>
            </a:r>
            <a:endParaRPr lang="en-US" dirty="0"/>
          </a:p>
        </p:txBody>
      </p:sp>
      <p:pic>
        <p:nvPicPr>
          <p:cNvPr id="9" name="Picture 8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124744"/>
            <a:ext cx="8028000" cy="5184576"/>
          </a:xfrm>
        </p:spPr>
        <p:txBody>
          <a:bodyPr lIns="0" tIns="0" rIns="0" bIns="0"/>
          <a:lstStyle>
            <a:lvl1pPr>
              <a:spcBef>
                <a:spcPts val="1200"/>
              </a:spcBef>
              <a:defRPr sz="1800">
                <a:solidFill>
                  <a:srgbClr val="00AEEF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OLR Overview</a:t>
            </a:r>
            <a:endParaRPr lang="en-US" dirty="0"/>
          </a:p>
        </p:txBody>
      </p:sp>
      <p:pic>
        <p:nvPicPr>
          <p:cNvPr id="8" name="Picture 7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124744"/>
            <a:ext cx="3077896" cy="504056"/>
          </a:xfrm>
        </p:spPr>
        <p:txBody>
          <a:bodyPr anchor="t" anchorCtr="0">
            <a:normAutofit/>
          </a:bodyPr>
          <a:lstStyle>
            <a:lvl1pPr algn="l">
              <a:defRPr sz="1800" b="0" i="0" spc="0" baseline="0">
                <a:solidFill>
                  <a:srgbClr val="00AEEF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124744"/>
            <a:ext cx="4799138" cy="5190979"/>
          </a:xfrm>
        </p:spPr>
        <p:txBody>
          <a:bodyPr/>
          <a:lstStyle>
            <a:lvl1pPr>
              <a:defRPr sz="1800" baseline="0">
                <a:solidFill>
                  <a:srgbClr val="00AEEF"/>
                </a:solidFill>
              </a:defRPr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000" y="1628800"/>
            <a:ext cx="3077896" cy="4680520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OLR Overview</a:t>
            </a:r>
            <a:endParaRPr lang="en-US" dirty="0"/>
          </a:p>
        </p:txBody>
      </p:sp>
      <p:pic>
        <p:nvPicPr>
          <p:cNvPr id="9" name="Picture 8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, Facts and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12700" y="1213400"/>
            <a:ext cx="9180000" cy="5670000"/>
          </a:xfrm>
          <a:prstGeom prst="rect">
            <a:avLst/>
          </a:prstGeom>
          <a:solidFill>
            <a:srgbClr val="00AE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988840"/>
            <a:ext cx="8028000" cy="4188760"/>
          </a:xfr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4000" b="0" i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noFill/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OLR Overview</a:t>
            </a:r>
            <a:endParaRPr lang="en-US" dirty="0"/>
          </a:p>
        </p:txBody>
      </p:sp>
      <p:pic>
        <p:nvPicPr>
          <p:cNvPr id="10" name="Picture 9" descr="DECC_CYAN_A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20" y="260648"/>
            <a:ext cx="1088640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/>
          <a:lstStyle>
            <a:lvl1pPr marL="540000" algn="l">
              <a:defRPr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000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OLR Overview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087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000" y="274638"/>
            <a:ext cx="8028000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412776"/>
            <a:ext cx="8028000" cy="48965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0AEEF"/>
          </a:solidFill>
        </p:spPr>
        <p:txBody>
          <a:bodyPr lIns="0" tIns="0" bIns="0" anchor="ctr"/>
          <a:lstStyle>
            <a:lvl1pPr marL="540000" algn="l">
              <a:defRPr sz="1200">
                <a:solidFill>
                  <a:schemeClr val="bg1"/>
                </a:solidFill>
              </a:defRPr>
            </a:lvl1pPr>
          </a:lstStyle>
          <a:p>
            <a:fld id="{E051598E-9D06-4046-8EF2-7702044C4E81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99592" y="6309320"/>
            <a:ext cx="7704856" cy="54868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OLR Overview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4" r:id="rId3"/>
    <p:sldLayoutId id="2147483755" r:id="rId4"/>
    <p:sldLayoutId id="2147483748" r:id="rId5"/>
    <p:sldLayoutId id="2147483756" r:id="rId6"/>
    <p:sldLayoutId id="2147483752" r:id="rId7"/>
    <p:sldLayoutId id="2147483747" r:id="rId8"/>
    <p:sldLayoutId id="2147483751" r:id="rId9"/>
    <p:sldLayoutId id="214748375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 spc="-150" baseline="0">
          <a:solidFill>
            <a:srgbClr val="00AEEF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0" i="0" kern="1200" baseline="0">
          <a:solidFill>
            <a:srgbClr val="00AEEF"/>
          </a:solidFill>
          <a:latin typeface="Arial" pitchFamily="34" charset="0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216000" indent="-216000" algn="l" defTabSz="914400" rtl="0" eaLnBrk="1" latinLnBrk="0" hangingPunct="1">
        <a:spcBef>
          <a:spcPts val="600"/>
        </a:spcBef>
        <a:buFont typeface="Arial" pitchFamily="34" charset="0"/>
        <a:buChar char="•"/>
        <a:defRPr sz="1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900000" indent="-288000" algn="l" defTabSz="914400" rtl="0" eaLnBrk="1" latinLnBrk="0" hangingPunct="1">
        <a:spcBef>
          <a:spcPts val="600"/>
        </a:spcBef>
        <a:buFont typeface="Arial" pitchFamily="34" charset="0"/>
        <a:buChar char="–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900000" indent="-288000" algn="l" defTabSz="914400" rtl="0" eaLnBrk="1" latinLnBrk="0" hangingPunct="1">
        <a:spcBef>
          <a:spcPct val="20000"/>
        </a:spcBef>
        <a:buFont typeface="+mj-lt"/>
        <a:buAutoNum type="arabicPeriod"/>
        <a:defRPr sz="16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Offtaker of Last Resort</a:t>
            </a:r>
            <a:br>
              <a:rPr lang="en-GB" dirty="0" smtClean="0"/>
            </a:br>
            <a:r>
              <a:rPr lang="en-GB" sz="3200" i="0" dirty="0" smtClean="0"/>
              <a:t/>
            </a:r>
            <a:br>
              <a:rPr lang="en-GB" sz="3200" i="0" dirty="0" smtClean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/>
              <a:t>OLRAG wrap-up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Scheme Review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12954"/>
            <a:ext cx="7704856" cy="548680"/>
          </a:xfrm>
        </p:spPr>
        <p:txBody>
          <a:bodyPr/>
          <a:lstStyle/>
          <a:p>
            <a:r>
              <a:rPr lang="en-US" dirty="0"/>
              <a:t>OLR Overview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822252"/>
              </p:ext>
            </p:extLst>
          </p:nvPr>
        </p:nvGraphicFramePr>
        <p:xfrm>
          <a:off x="611560" y="1988840"/>
          <a:ext cx="7920880" cy="275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OLRAG paper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Consultation</a:t>
                      </a:r>
                      <a:endParaRPr lang="en-GB" dirty="0"/>
                    </a:p>
                  </a:txBody>
                  <a:tcPr/>
                </a:tc>
              </a:tr>
              <a:tr h="2052228">
                <a:tc>
                  <a:txBody>
                    <a:bodyPr/>
                    <a:lstStyle/>
                    <a:p>
                      <a:pPr marL="355600" marR="0" indent="-3476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Tx/>
                        <a:buChar char="►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Annual reporting in the Annual Update</a:t>
                      </a:r>
                    </a:p>
                    <a:p>
                      <a:pPr marL="355600" marR="0" indent="-3476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Tx/>
                        <a:buChar char="►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 Annual Update to propose changes to OLR parameters</a:t>
                      </a:r>
                    </a:p>
                    <a:p>
                      <a:pPr marL="355600" marR="0" indent="-3476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Tx/>
                        <a:buChar char="►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 full Delivery Plan to review need for scheme to continue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marR="0" indent="-3476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Tx/>
                        <a:buChar char="►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 previous</a:t>
                      </a:r>
                    </a:p>
                    <a:p>
                      <a:pPr marL="355600" marR="0" indent="-3476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Tx/>
                        <a:buChar char="►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Considering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requiring projects to submit information on their initial PPA to [Ofgem/DECC] at the point at which their CfD commences.  This is to ensure the OLR terms remain appropriate for new entrants.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1102" y="4820959"/>
            <a:ext cx="7911338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Question: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GB" dirty="0" smtClean="0">
                <a:solidFill>
                  <a:schemeClr val="bg1"/>
                </a:solidFill>
              </a:rPr>
              <a:t>What information is appropriate to request at the point the CfD commences?</a:t>
            </a:r>
          </a:p>
        </p:txBody>
      </p:sp>
    </p:spTree>
    <p:extLst>
      <p:ext uri="{BB962C8B-B14F-4D97-AF65-F5344CB8AC3E}">
        <p14:creationId xmlns:p14="http://schemas.microsoft.com/office/powerpoint/2010/main" val="15749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Strategic choices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In order to minimise the risks associated with the introduction of the OLR, we have made the following high-level design decisions:</a:t>
            </a:r>
          </a:p>
          <a:p>
            <a:pPr marL="273050" lvl="1" indent="-177800">
              <a:buFont typeface="Arial" pitchFamily="34" charset="0"/>
              <a:buChar char="•"/>
              <a:tabLst>
                <a:tab pos="3051175" algn="l"/>
              </a:tabLst>
            </a:pPr>
            <a:r>
              <a:rPr lang="en-GB" b="1" dirty="0" smtClean="0"/>
              <a:t>Easy and full access</a:t>
            </a:r>
            <a:r>
              <a:rPr lang="en-GB" dirty="0" smtClean="0"/>
              <a:t>: 	</a:t>
            </a:r>
            <a:r>
              <a:rPr lang="en-GB" dirty="0"/>
              <a:t>V</a:t>
            </a:r>
            <a:r>
              <a:rPr lang="en-GB" dirty="0" smtClean="0"/>
              <a:t>ery few restrictions on eligibility and access, 	minimising admin burden and distortions</a:t>
            </a:r>
          </a:p>
          <a:p>
            <a:pPr marL="273050" lvl="1" indent="-177800">
              <a:buFont typeface="Arial" pitchFamily="34" charset="0"/>
              <a:buChar char="•"/>
              <a:tabLst>
                <a:tab pos="3051175" algn="l"/>
              </a:tabLst>
            </a:pPr>
            <a:r>
              <a:rPr lang="en-GB" b="1" dirty="0" smtClean="0"/>
              <a:t>Significant discount</a:t>
            </a:r>
            <a:r>
              <a:rPr lang="en-GB" dirty="0" smtClean="0"/>
              <a:t>: 	Considerable cost to generators of entering 	backstop PPAs to ensure ‘last resort’ and 	minimise cost to consumers.</a:t>
            </a:r>
          </a:p>
          <a:p>
            <a:pPr marL="273050" lvl="1" indent="-177800">
              <a:buFont typeface="Arial" pitchFamily="34" charset="0"/>
              <a:buChar char="•"/>
              <a:tabLst>
                <a:tab pos="3051175" algn="l"/>
              </a:tabLst>
            </a:pPr>
            <a:r>
              <a:rPr lang="en-GB" b="1" dirty="0" smtClean="0"/>
              <a:t>Minimum term</a:t>
            </a:r>
            <a:r>
              <a:rPr lang="en-GB" dirty="0" smtClean="0"/>
              <a:t>: 	Generators have to commit to a Backstop PPA 	for 6 months, ensuring open-market is first option</a:t>
            </a:r>
          </a:p>
          <a:p>
            <a:pPr marL="273050" lvl="1" indent="-177800">
              <a:buFont typeface="Arial" pitchFamily="34" charset="0"/>
              <a:buChar char="•"/>
              <a:tabLst>
                <a:tab pos="3051175" algn="l"/>
              </a:tabLst>
            </a:pPr>
            <a:r>
              <a:rPr lang="en-GB" b="1" dirty="0" smtClean="0"/>
              <a:t>Maximise competition</a:t>
            </a:r>
            <a:r>
              <a:rPr lang="en-GB" dirty="0" smtClean="0"/>
              <a:t>:	Competitive allocation between all offtakers to 	minimise cost to consumers and administrative 	burden</a:t>
            </a:r>
          </a:p>
          <a:p>
            <a:pPr lvl="1"/>
            <a:r>
              <a:rPr lang="en-US" dirty="0" smtClean="0"/>
              <a:t>Changing some design decisions (such as lower discounts) would require us to reassess others (such as eligibility).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OLR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7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chemeClr val="tx1"/>
                </a:solidFill>
              </a:rPr>
              <a:t>Currently </a:t>
            </a:r>
            <a:r>
              <a:rPr lang="en-GB" dirty="0">
                <a:solidFill>
                  <a:schemeClr val="tx1"/>
                </a:solidFill>
              </a:rPr>
              <a:t>developing detailed design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Consultation on policy design February 2014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Publish draft secondary legislation for consultation early summer 2014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tx1"/>
                </a:solidFill>
              </a:rPr>
              <a:t>Regulations into force around the time the first CfDs are awarded 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OLR Overview</a:t>
            </a:r>
          </a:p>
        </p:txBody>
      </p:sp>
    </p:spTree>
    <p:extLst>
      <p:ext uri="{BB962C8B-B14F-4D97-AF65-F5344CB8AC3E}">
        <p14:creationId xmlns:p14="http://schemas.microsoft.com/office/powerpoint/2010/main" val="339772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Offtaker of last resort – outline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OLR Overview</a:t>
            </a:r>
          </a:p>
        </p:txBody>
      </p:sp>
      <p:sp>
        <p:nvSpPr>
          <p:cNvPr id="8" name="Rectangle 7"/>
          <p:cNvSpPr/>
          <p:nvPr/>
        </p:nvSpPr>
        <p:spPr>
          <a:xfrm>
            <a:off x="1979712" y="4321671"/>
            <a:ext cx="6991853" cy="100811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1200"/>
              </a:spcBef>
              <a:buClr>
                <a:srgbClr val="00487C"/>
              </a:buClr>
              <a:buFontTx/>
              <a:buChar char="►"/>
            </a:pPr>
            <a:r>
              <a:rPr lang="en-GB" sz="1200" dirty="0" smtClean="0">
                <a:solidFill>
                  <a:srgbClr val="000000"/>
                </a:solidFill>
              </a:rPr>
              <a:t>Offtakers are </a:t>
            </a:r>
            <a:r>
              <a:rPr lang="en-GB" sz="1200" b="1" dirty="0" smtClean="0">
                <a:solidFill>
                  <a:srgbClr val="000000"/>
                </a:solidFill>
              </a:rPr>
              <a:t>competitively allocated </a:t>
            </a:r>
            <a:r>
              <a:rPr lang="en-GB" sz="1200" dirty="0" smtClean="0">
                <a:solidFill>
                  <a:srgbClr val="000000"/>
                </a:solidFill>
              </a:rPr>
              <a:t>Backstop generators, by bidding a management fee</a:t>
            </a:r>
          </a:p>
          <a:p>
            <a:pPr marL="288000" indent="-171450">
              <a:spcBef>
                <a:spcPts val="1200"/>
              </a:spcBef>
              <a:buClr>
                <a:srgbClr val="00487C"/>
              </a:buClr>
              <a:buFontTx/>
              <a:buChar char="►"/>
            </a:pPr>
            <a:r>
              <a:rPr lang="en-GB" sz="1200" b="1" dirty="0" smtClean="0">
                <a:solidFill>
                  <a:srgbClr val="000000"/>
                </a:solidFill>
              </a:rPr>
              <a:t>Certain suppliers mandated</a:t>
            </a:r>
            <a:r>
              <a:rPr lang="en-GB" sz="1200" dirty="0" smtClean="0">
                <a:solidFill>
                  <a:srgbClr val="000000"/>
                </a:solidFill>
              </a:rPr>
              <a:t> to bid; </a:t>
            </a:r>
            <a:r>
              <a:rPr lang="en-GB" sz="1200" dirty="0">
                <a:solidFill>
                  <a:srgbClr val="000000"/>
                </a:solidFill>
              </a:rPr>
              <a:t>o</a:t>
            </a:r>
            <a:r>
              <a:rPr lang="en-GB" sz="1200" dirty="0" smtClean="0">
                <a:solidFill>
                  <a:srgbClr val="000000"/>
                </a:solidFill>
              </a:rPr>
              <a:t>ther suppliers can do so voluntarily</a:t>
            </a:r>
          </a:p>
          <a:p>
            <a:pPr marL="288000" indent="-171450">
              <a:spcBef>
                <a:spcPts val="1200"/>
              </a:spcBef>
              <a:buClr>
                <a:srgbClr val="00487C"/>
              </a:buClr>
              <a:buFontTx/>
              <a:buChar char="►"/>
            </a:pPr>
            <a:r>
              <a:rPr lang="en-GB" sz="1200" dirty="0" smtClean="0">
                <a:solidFill>
                  <a:srgbClr val="000000"/>
                </a:solidFill>
              </a:rPr>
              <a:t>Credit-worthiness ensured by credit rating, PCG, or letter of credit requirements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8" y="1719858"/>
            <a:ext cx="1656184" cy="2526761"/>
          </a:xfrm>
          <a:prstGeom prst="rect">
            <a:avLst/>
          </a:prstGeom>
          <a:solidFill>
            <a:srgbClr val="0084C2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200" b="1" dirty="0" smtClean="0">
                <a:solidFill>
                  <a:srgbClr val="FFFFFF"/>
                </a:solidFill>
              </a:rPr>
              <a:t>Generators have a right to a ‘Backstop PPA’</a:t>
            </a:r>
            <a:endParaRPr lang="en-GB" sz="1200" b="1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528" y="4321671"/>
            <a:ext cx="1656184" cy="1008112"/>
          </a:xfrm>
          <a:prstGeom prst="rect">
            <a:avLst/>
          </a:prstGeom>
          <a:solidFill>
            <a:srgbClr val="6A2152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200" b="1" dirty="0" smtClean="0">
                <a:solidFill>
                  <a:srgbClr val="FFFFFF"/>
                </a:solidFill>
              </a:rPr>
              <a:t>Obligation on suppliers to bid for backstop PPAs</a:t>
            </a:r>
            <a:endParaRPr lang="en-GB" sz="1200" b="1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79712" y="5408841"/>
            <a:ext cx="6991853" cy="80070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1200"/>
              </a:spcBef>
              <a:buClr>
                <a:srgbClr val="00487C"/>
              </a:buClr>
              <a:buFontTx/>
              <a:buChar char="►"/>
            </a:pPr>
            <a:r>
              <a:rPr lang="en-GB" sz="1200" b="1" dirty="0">
                <a:solidFill>
                  <a:srgbClr val="000000"/>
                </a:solidFill>
              </a:rPr>
              <a:t>A</a:t>
            </a:r>
            <a:r>
              <a:rPr lang="en-GB" sz="1200" b="1" dirty="0" smtClean="0">
                <a:solidFill>
                  <a:srgbClr val="000000"/>
                </a:solidFill>
              </a:rPr>
              <a:t>ggregate loss </a:t>
            </a:r>
            <a:r>
              <a:rPr lang="en-GB" sz="1200" dirty="0" smtClean="0">
                <a:solidFill>
                  <a:srgbClr val="000000"/>
                </a:solidFill>
              </a:rPr>
              <a:t>(or theoretically profit) accruing to providers of Backstop </a:t>
            </a:r>
            <a:r>
              <a:rPr lang="en-GB" sz="1200" dirty="0">
                <a:solidFill>
                  <a:srgbClr val="000000"/>
                </a:solidFill>
              </a:rPr>
              <a:t>PPAs </a:t>
            </a:r>
            <a:r>
              <a:rPr lang="en-GB" sz="1200" b="1" dirty="0" smtClean="0">
                <a:solidFill>
                  <a:srgbClr val="000000"/>
                </a:solidFill>
              </a:rPr>
              <a:t>levelised across all </a:t>
            </a:r>
            <a:r>
              <a:rPr lang="en-GB" sz="1200" b="1" dirty="0">
                <a:solidFill>
                  <a:srgbClr val="000000"/>
                </a:solidFill>
              </a:rPr>
              <a:t>suppliers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  <a:r>
              <a:rPr lang="en-GB" sz="1200" dirty="0" smtClean="0">
                <a:solidFill>
                  <a:srgbClr val="000000"/>
                </a:solidFill>
              </a:rPr>
              <a:t>through a levelisation process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3528" y="5408841"/>
            <a:ext cx="1656184" cy="800703"/>
          </a:xfrm>
          <a:prstGeom prst="rect">
            <a:avLst/>
          </a:prstGeom>
          <a:solidFill>
            <a:srgbClr val="3C3C3C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72000" bIns="72000" rtlCol="0" anchor="ctr"/>
          <a:lstStyle/>
          <a:p>
            <a:pPr marL="116550" algn="ctr">
              <a:spcBef>
                <a:spcPts val="1200"/>
              </a:spcBef>
            </a:pPr>
            <a:r>
              <a:rPr lang="en-GB" sz="1200" b="1" dirty="0" smtClean="0">
                <a:solidFill>
                  <a:srgbClr val="FFFFFF"/>
                </a:solidFill>
              </a:rPr>
              <a:t>Losses </a:t>
            </a:r>
            <a:br>
              <a:rPr lang="en-GB" sz="1200" b="1" dirty="0" smtClean="0">
                <a:solidFill>
                  <a:srgbClr val="FFFFFF"/>
                </a:solidFill>
              </a:rPr>
            </a:br>
            <a:r>
              <a:rPr lang="en-GB" sz="1200" b="1" dirty="0" smtClean="0">
                <a:solidFill>
                  <a:srgbClr val="FFFFFF"/>
                </a:solidFill>
              </a:rPr>
              <a:t>socialised across suppliers</a:t>
            </a:r>
            <a:endParaRPr lang="en-GB" sz="1200" b="1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79712" y="1719858"/>
            <a:ext cx="6991853" cy="252676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200" dirty="0" smtClean="0">
                <a:solidFill>
                  <a:srgbClr val="000000"/>
                </a:solidFill>
              </a:rPr>
              <a:t>Eligible generators have a </a:t>
            </a:r>
            <a:r>
              <a:rPr lang="en-GB" sz="1200" b="1" dirty="0" smtClean="0">
                <a:solidFill>
                  <a:srgbClr val="000000"/>
                </a:solidFill>
              </a:rPr>
              <a:t>right </a:t>
            </a:r>
            <a:r>
              <a:rPr lang="en-GB" sz="1200" b="1" dirty="0">
                <a:solidFill>
                  <a:srgbClr val="000000"/>
                </a:solidFill>
              </a:rPr>
              <a:t>to a ‘backstop PPA</a:t>
            </a:r>
            <a:r>
              <a:rPr lang="en-GB" sz="1200" b="1" dirty="0" smtClean="0">
                <a:solidFill>
                  <a:srgbClr val="000000"/>
                </a:solidFill>
              </a:rPr>
              <a:t>’ </a:t>
            </a:r>
            <a:r>
              <a:rPr lang="en-GB" sz="1200" dirty="0" smtClean="0">
                <a:solidFill>
                  <a:srgbClr val="000000"/>
                </a:solidFill>
              </a:rPr>
              <a:t>enshrined in regulations and supply licence conditions.  Terms </a:t>
            </a:r>
            <a:r>
              <a:rPr lang="en-GB" sz="1200" b="1" dirty="0" smtClean="0">
                <a:solidFill>
                  <a:srgbClr val="000000"/>
                </a:solidFill>
              </a:rPr>
              <a:t>grandfathered</a:t>
            </a:r>
            <a:r>
              <a:rPr lang="en-GB" sz="1200" dirty="0" smtClean="0">
                <a:solidFill>
                  <a:srgbClr val="000000"/>
                </a:solidFill>
              </a:rPr>
              <a:t> from the point of CfD signature</a:t>
            </a:r>
          </a:p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200" dirty="0">
                <a:solidFill>
                  <a:srgbClr val="000000"/>
                </a:solidFill>
              </a:rPr>
              <a:t>P</a:t>
            </a:r>
            <a:r>
              <a:rPr lang="en-GB" sz="1200" dirty="0" smtClean="0">
                <a:solidFill>
                  <a:srgbClr val="000000"/>
                </a:solidFill>
              </a:rPr>
              <a:t>rovides a </a:t>
            </a:r>
            <a:r>
              <a:rPr lang="en-GB" sz="1200" b="1" dirty="0" smtClean="0">
                <a:solidFill>
                  <a:srgbClr val="000000"/>
                </a:solidFill>
              </a:rPr>
              <a:t>guaranteed route to market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  <a:r>
              <a:rPr lang="en-GB" sz="1200" dirty="0" smtClean="0">
                <a:solidFill>
                  <a:srgbClr val="000000"/>
                </a:solidFill>
              </a:rPr>
              <a:t>at a </a:t>
            </a:r>
            <a:r>
              <a:rPr lang="en-GB" sz="1200" b="1" dirty="0" smtClean="0">
                <a:solidFill>
                  <a:srgbClr val="000000"/>
                </a:solidFill>
              </a:rPr>
              <a:t>fixed discount </a:t>
            </a:r>
            <a:r>
              <a:rPr lang="en-GB" sz="1200" b="1" dirty="0">
                <a:solidFill>
                  <a:srgbClr val="000000"/>
                </a:solidFill>
              </a:rPr>
              <a:t>to the </a:t>
            </a:r>
            <a:r>
              <a:rPr lang="en-GB" sz="1200" b="1" dirty="0" smtClean="0">
                <a:solidFill>
                  <a:srgbClr val="000000"/>
                </a:solidFill>
              </a:rPr>
              <a:t>market price</a:t>
            </a:r>
            <a:r>
              <a:rPr lang="en-GB" sz="1200" dirty="0" smtClean="0">
                <a:solidFill>
                  <a:srgbClr val="000000"/>
                </a:solidFill>
              </a:rPr>
              <a:t>; when combined with CfD top up, </a:t>
            </a:r>
            <a:r>
              <a:rPr lang="en-GB" sz="1200" b="1" dirty="0" smtClean="0">
                <a:solidFill>
                  <a:srgbClr val="000000"/>
                </a:solidFill>
              </a:rPr>
              <a:t>it creates a fixed revenue per MWh</a:t>
            </a:r>
          </a:p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200" dirty="0" smtClean="0">
                <a:solidFill>
                  <a:srgbClr val="000000"/>
                </a:solidFill>
              </a:rPr>
              <a:t>Fixed discount set to be larger than discounts expected </a:t>
            </a:r>
            <a:r>
              <a:rPr lang="en-GB" sz="1200" dirty="0">
                <a:solidFill>
                  <a:srgbClr val="000000"/>
                </a:solidFill>
              </a:rPr>
              <a:t>to be available in the market, to ensure it is a genuine </a:t>
            </a:r>
            <a:r>
              <a:rPr lang="en-GB" sz="1200" b="1" dirty="0">
                <a:solidFill>
                  <a:srgbClr val="000000"/>
                </a:solidFill>
              </a:rPr>
              <a:t>‘last resort</a:t>
            </a:r>
            <a:r>
              <a:rPr lang="en-GB" sz="1200" b="1" dirty="0" smtClean="0">
                <a:solidFill>
                  <a:srgbClr val="000000"/>
                </a:solidFill>
              </a:rPr>
              <a:t>’ </a:t>
            </a:r>
            <a:r>
              <a:rPr lang="en-GB" sz="1200" dirty="0" smtClean="0">
                <a:solidFill>
                  <a:srgbClr val="000000"/>
                </a:solidFill>
              </a:rPr>
              <a:t>– so </a:t>
            </a:r>
            <a:r>
              <a:rPr lang="en-GB" sz="1200" b="1" dirty="0" smtClean="0">
                <a:solidFill>
                  <a:srgbClr val="000000"/>
                </a:solidFill>
              </a:rPr>
              <a:t>fixed revenue, but significantly below the strike price</a:t>
            </a:r>
            <a:endParaRPr lang="en-GB" sz="1200" b="1" dirty="0">
              <a:solidFill>
                <a:srgbClr val="000000"/>
              </a:solidFill>
            </a:endParaRPr>
          </a:p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200" dirty="0" smtClean="0">
                <a:solidFill>
                  <a:srgbClr val="000000"/>
                </a:solidFill>
              </a:rPr>
              <a:t>Effectively </a:t>
            </a:r>
            <a:r>
              <a:rPr lang="en-GB" sz="1200" b="1" dirty="0" smtClean="0">
                <a:solidFill>
                  <a:srgbClr val="000000"/>
                </a:solidFill>
              </a:rPr>
              <a:t>‘caps’ </a:t>
            </a:r>
            <a:r>
              <a:rPr lang="en-GB" sz="1200" dirty="0" smtClean="0">
                <a:solidFill>
                  <a:srgbClr val="000000"/>
                </a:solidFill>
              </a:rPr>
              <a:t>generators’ </a:t>
            </a:r>
            <a:r>
              <a:rPr lang="en-GB" sz="1200" dirty="0">
                <a:solidFill>
                  <a:srgbClr val="000000"/>
                </a:solidFill>
              </a:rPr>
              <a:t>long term route to market </a:t>
            </a:r>
            <a:r>
              <a:rPr lang="en-GB" sz="1200" dirty="0" smtClean="0">
                <a:solidFill>
                  <a:srgbClr val="000000"/>
                </a:solidFill>
              </a:rPr>
              <a:t>costs (</a:t>
            </a:r>
            <a:r>
              <a:rPr lang="en-GB" sz="1200" dirty="0" err="1" smtClean="0">
                <a:solidFill>
                  <a:srgbClr val="000000"/>
                </a:solidFill>
              </a:rPr>
              <a:t>eg</a:t>
            </a:r>
            <a:r>
              <a:rPr lang="en-GB" sz="1200" dirty="0" smtClean="0">
                <a:solidFill>
                  <a:srgbClr val="000000"/>
                </a:solidFill>
              </a:rPr>
              <a:t> imbalance/basis risk)</a:t>
            </a:r>
          </a:p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200" dirty="0" smtClean="0">
                <a:solidFill>
                  <a:srgbClr val="000000"/>
                </a:solidFill>
              </a:rPr>
              <a:t>Gives </a:t>
            </a:r>
            <a:r>
              <a:rPr lang="en-GB" sz="1200" b="1" dirty="0" smtClean="0">
                <a:solidFill>
                  <a:srgbClr val="000000"/>
                </a:solidFill>
              </a:rPr>
              <a:t>greater </a:t>
            </a:r>
            <a:r>
              <a:rPr lang="en-GB" sz="1200" b="1" dirty="0">
                <a:solidFill>
                  <a:srgbClr val="000000"/>
                </a:solidFill>
              </a:rPr>
              <a:t>flexibility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  <a:r>
              <a:rPr lang="en-GB" sz="1200" dirty="0" smtClean="0">
                <a:solidFill>
                  <a:srgbClr val="000000"/>
                </a:solidFill>
              </a:rPr>
              <a:t>to developers to choose the </a:t>
            </a:r>
            <a:r>
              <a:rPr lang="en-GB" sz="1200" dirty="0">
                <a:solidFill>
                  <a:srgbClr val="000000"/>
                </a:solidFill>
              </a:rPr>
              <a:t>contracting structure and counterparty which best suits </a:t>
            </a:r>
            <a:r>
              <a:rPr lang="en-GB" sz="1200" dirty="0" smtClean="0">
                <a:solidFill>
                  <a:srgbClr val="000000"/>
                </a:solidFill>
              </a:rPr>
              <a:t>their appetite </a:t>
            </a:r>
            <a:r>
              <a:rPr lang="en-GB" sz="1200" dirty="0">
                <a:solidFill>
                  <a:srgbClr val="000000"/>
                </a:solidFill>
              </a:rPr>
              <a:t>for </a:t>
            </a:r>
            <a:r>
              <a:rPr lang="en-GB" sz="1200" dirty="0" smtClean="0">
                <a:solidFill>
                  <a:srgbClr val="000000"/>
                </a:solidFill>
              </a:rPr>
              <a:t>risk</a:t>
            </a:r>
          </a:p>
          <a:p>
            <a:pPr marL="288000" indent="-171450">
              <a:spcBef>
                <a:spcPts val="800"/>
              </a:spcBef>
              <a:buClr>
                <a:srgbClr val="00487C"/>
              </a:buClr>
              <a:buFontTx/>
              <a:buChar char="►"/>
            </a:pPr>
            <a:r>
              <a:rPr lang="en-GB" sz="1200" dirty="0" smtClean="0">
                <a:solidFill>
                  <a:srgbClr val="000000"/>
                </a:solidFill>
              </a:rPr>
              <a:t>Backstop PPAs are </a:t>
            </a:r>
            <a:r>
              <a:rPr lang="en-GB" sz="1200" b="1" dirty="0" smtClean="0">
                <a:solidFill>
                  <a:srgbClr val="000000"/>
                </a:solidFill>
              </a:rPr>
              <a:t>1yr in length</a:t>
            </a:r>
            <a:r>
              <a:rPr lang="en-GB" sz="1200" dirty="0" smtClean="0">
                <a:solidFill>
                  <a:srgbClr val="000000"/>
                </a:solidFill>
              </a:rPr>
              <a:t>, with a minimum tenor of 6 months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15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Generator Eligibility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12954"/>
            <a:ext cx="7704856" cy="548680"/>
          </a:xfrm>
        </p:spPr>
        <p:txBody>
          <a:bodyPr/>
          <a:lstStyle/>
          <a:p>
            <a:r>
              <a:rPr lang="en-US" dirty="0"/>
              <a:t>OLR Overview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025061"/>
              </p:ext>
            </p:extLst>
          </p:nvPr>
        </p:nvGraphicFramePr>
        <p:xfrm>
          <a:off x="611560" y="1988840"/>
          <a:ext cx="7920880" cy="250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OLRAG paper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Consultation</a:t>
                      </a:r>
                      <a:endParaRPr lang="en-GB" dirty="0"/>
                    </a:p>
                  </a:txBody>
                  <a:tcPr/>
                </a:tc>
              </a:tr>
              <a:tr h="2052228">
                <a:tc>
                  <a:txBody>
                    <a:bodyPr/>
                    <a:lstStyle/>
                    <a:p>
                      <a:r>
                        <a:rPr lang="en-GB" dirty="0" smtClean="0"/>
                        <a:t>Eligibility</a:t>
                      </a:r>
                      <a:r>
                        <a:rPr lang="en-GB" baseline="0" dirty="0" smtClean="0"/>
                        <a:t> restricted to: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Intermittent generators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Less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than 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100MW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Mature technologies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Renewable CfD holders </a:t>
                      </a:r>
                      <a:r>
                        <a:rPr lang="en-GB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excluding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IC holders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Renewable CfD holders </a:t>
                      </a:r>
                      <a:r>
                        <a:rPr lang="en-GB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including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IC holders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MVRP </a:t>
                      </a:r>
                      <a:r>
                        <a:rPr lang="en-GB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could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be used to split output from generators with capacity above 100MW across multiple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offtakers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1102" y="4582869"/>
            <a:ext cx="7911338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Question: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With competitive allocation, is there merit in splitting output of plant above 100MW into smaller tranches in order to increase competition?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43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Offtaker Identify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12954"/>
            <a:ext cx="7704856" cy="548680"/>
          </a:xfrm>
        </p:spPr>
        <p:txBody>
          <a:bodyPr/>
          <a:lstStyle/>
          <a:p>
            <a:r>
              <a:rPr lang="en-US" dirty="0"/>
              <a:t>OLR Overview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212389"/>
              </p:ext>
            </p:extLst>
          </p:nvPr>
        </p:nvGraphicFramePr>
        <p:xfrm>
          <a:off x="611560" y="1988840"/>
          <a:ext cx="7920880" cy="2076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176464"/>
              </a:tblGrid>
              <a:tr h="304987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OLRAG paper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Consultation</a:t>
                      </a:r>
                      <a:endParaRPr lang="en-GB" dirty="0"/>
                    </a:p>
                  </a:txBody>
                  <a:tcPr/>
                </a:tc>
              </a:tr>
              <a:tr h="1711237"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Larger suppliers mandated to offer/bid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Smaller suppliers can offer/bid voluntarily, subject to credit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requirements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 in paper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Threshold for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mandatory suppliers based on largest suppliers that collectively supply [X]% of GB electricity.  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1102" y="4149080"/>
            <a:ext cx="7911338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Questions: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GB" dirty="0" smtClean="0">
                <a:solidFill>
                  <a:schemeClr val="bg1"/>
                </a:solidFill>
              </a:rPr>
              <a:t>Is this a sensible way to identify the mandatory offtakers?  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GB" dirty="0" smtClean="0">
                <a:solidFill>
                  <a:schemeClr val="bg1"/>
                </a:solidFill>
              </a:rPr>
              <a:t>What credit requirements should be placed on voluntary offtakers?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11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Access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12954"/>
            <a:ext cx="7704856" cy="548680"/>
          </a:xfrm>
        </p:spPr>
        <p:txBody>
          <a:bodyPr/>
          <a:lstStyle/>
          <a:p>
            <a:r>
              <a:rPr lang="en-US" dirty="0"/>
              <a:t>OLR Overview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554371"/>
              </p:ext>
            </p:extLst>
          </p:nvPr>
        </p:nvGraphicFramePr>
        <p:xfrm>
          <a:off x="611560" y="1988841"/>
          <a:ext cx="7920880" cy="3990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3523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OLRAG paper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Consultation</a:t>
                      </a:r>
                      <a:endParaRPr lang="en-GB" dirty="0"/>
                    </a:p>
                  </a:txBody>
                  <a:tcPr/>
                </a:tc>
              </a:tr>
              <a:tr h="3625210">
                <a:tc>
                  <a:txBody>
                    <a:bodyPr/>
                    <a:lstStyle/>
                    <a:p>
                      <a:pPr marL="355600" indent="-347663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Earliest access for generators is in early 2016, to enable Ofgem to get their systems in place</a:t>
                      </a:r>
                    </a:p>
                    <a:p>
                      <a:pPr marL="355600" indent="-347663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Question whether,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eyond this, generators can enter the OLR from the start of CfD payments or after a period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 delay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55600" indent="-347663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Generators’ eligibility for the OLR is lost if their bPPA is terminated by offtaker for ‘material breach’ or if they terminate a bPPA early without required notice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Projects </a:t>
                      </a:r>
                      <a:r>
                        <a:rPr lang="en-GB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can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access OLR at any point during CfD [subject to the early </a:t>
                      </a:r>
                      <a:r>
                        <a:rPr lang="en-GB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 system</a:t>
                      </a:r>
                      <a:r>
                        <a:rPr lang="en-GB" sz="1800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set-up]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Considering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requirement for information provision (see </a:t>
                      </a:r>
                      <a:r>
                        <a:rPr lang="en-GB" sz="18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Scheme Review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Rest as previous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36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Allocation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12954"/>
            <a:ext cx="7704856" cy="548680"/>
          </a:xfrm>
        </p:spPr>
        <p:txBody>
          <a:bodyPr/>
          <a:lstStyle/>
          <a:p>
            <a:r>
              <a:rPr lang="en-US" dirty="0"/>
              <a:t>OLR Overview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839055"/>
              </p:ext>
            </p:extLst>
          </p:nvPr>
        </p:nvGraphicFramePr>
        <p:xfrm>
          <a:off x="611560" y="1988840"/>
          <a:ext cx="792088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OLRAG paper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Consultation</a:t>
                      </a:r>
                      <a:endParaRPr lang="en-GB" dirty="0"/>
                    </a:p>
                  </a:txBody>
                  <a:tcPr/>
                </a:tc>
              </a:tr>
              <a:tr h="2052228"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Concern with solely competitive or administrative approaches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Consideration of a ‘Hybrid’ option: administrative followed by competition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Competitive approach with the contract allocated to the lowest bidder. 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Concerns with competitive approach overcome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through a fast and flexible process: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lvl="1" indent="-177800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Allocation of generator within 6 </a:t>
                      </a:r>
                      <a:r>
                        <a:rPr lang="en-GB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wks</a:t>
                      </a:r>
                      <a:endParaRPr lang="en-GB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lvl="1" indent="-177800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 typeface="Wingdings" pitchFamily="2" charset="2"/>
                        <a:buChar char="§"/>
                      </a:pP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Ofgem to determine allocation approach depending on circumstance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1102" y="5108991"/>
            <a:ext cx="7911338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Question: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GB" dirty="0" smtClean="0">
                <a:solidFill>
                  <a:schemeClr val="bg1"/>
                </a:solidFill>
              </a:rPr>
              <a:t>Is six weeks an appropriate amount of time within which to allocate a backstop </a:t>
            </a:r>
            <a:r>
              <a:rPr lang="en-GB" dirty="0">
                <a:solidFill>
                  <a:schemeClr val="bg1"/>
                </a:solidFill>
              </a:rPr>
              <a:t>PPA? Would an Ofgem KPI give sufficient reassurance to </a:t>
            </a:r>
            <a:r>
              <a:rPr lang="en-GB" dirty="0" smtClean="0">
                <a:solidFill>
                  <a:schemeClr val="bg1"/>
                </a:solidFill>
              </a:rPr>
              <a:t>generators that the 6 week deadline will be adhered to?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99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Cost Assessment &amp; Levelisation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12954"/>
            <a:ext cx="7704856" cy="548680"/>
          </a:xfrm>
        </p:spPr>
        <p:txBody>
          <a:bodyPr/>
          <a:lstStyle/>
          <a:p>
            <a:r>
              <a:rPr lang="en-US" dirty="0"/>
              <a:t>OLR Overview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72762"/>
              </p:ext>
            </p:extLst>
          </p:nvPr>
        </p:nvGraphicFramePr>
        <p:xfrm>
          <a:off x="611560" y="1988840"/>
          <a:ext cx="7920880" cy="275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OLRAG paper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Consultation</a:t>
                      </a:r>
                      <a:endParaRPr lang="en-GB" dirty="0"/>
                    </a:p>
                  </a:txBody>
                  <a:tcPr/>
                </a:tc>
              </a:tr>
              <a:tr h="2052228"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 suppliers participate in </a:t>
                      </a:r>
                      <a:r>
                        <a:rPr lang="en-GB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levelising</a:t>
                      </a: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costs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Costs split by market share (domestic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non-domestic)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Quarterly levelisation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Mutualisation provisions, subject to a collar and cap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 previous, though we set out option of using the CfD settlement process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not our preference at the outset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cap on mutualisation</a:t>
                      </a:r>
                      <a:r>
                        <a:rPr lang="en-GB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since a large supplier default would be protected by 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Supply Company Administration Regime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102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Pricing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12954"/>
            <a:ext cx="7704856" cy="548680"/>
          </a:xfrm>
        </p:spPr>
        <p:txBody>
          <a:bodyPr/>
          <a:lstStyle/>
          <a:p>
            <a:r>
              <a:rPr lang="en-US" dirty="0"/>
              <a:t>OLR Overview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810434"/>
              </p:ext>
            </p:extLst>
          </p:nvPr>
        </p:nvGraphicFramePr>
        <p:xfrm>
          <a:off x="611560" y="1988840"/>
          <a:ext cx="7920880" cy="250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OLRAG paper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Consultation</a:t>
                      </a:r>
                      <a:endParaRPr lang="en-GB" dirty="0"/>
                    </a:p>
                  </a:txBody>
                  <a:tcPr/>
                </a:tc>
              </a:tr>
              <a:tr h="2052228"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Absolute (£/MWh) discount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Fixed over time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Indexed to CPI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Modelled £20-£30/MWh discount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Open question on discount differentiation by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 previous, though consulting on a £20-£30/MWh range, with £25/MWh favoured option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Propose a single discount for all technologies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21102" y="4581128"/>
            <a:ext cx="7911338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Question:</a:t>
            </a:r>
          </a:p>
          <a:p>
            <a:pPr marL="342900" indent="-342900">
              <a:buFont typeface="+mj-lt"/>
              <a:buAutoNum type="arabicPeriod" startAt="5"/>
            </a:pPr>
            <a:r>
              <a:rPr lang="en-GB" dirty="0">
                <a:solidFill>
                  <a:schemeClr val="bg1"/>
                </a:solidFill>
              </a:rPr>
              <a:t>Do you agree that we should use a single discount for all eligible </a:t>
            </a:r>
            <a:r>
              <a:rPr lang="en-GB" dirty="0" smtClean="0">
                <a:solidFill>
                  <a:schemeClr val="bg1"/>
                </a:solidFill>
              </a:rPr>
              <a:t>generators?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09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Contract Terms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598E-9D06-4046-8EF2-7702044C4E8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9592" y="6312954"/>
            <a:ext cx="7704856" cy="548680"/>
          </a:xfrm>
        </p:spPr>
        <p:txBody>
          <a:bodyPr/>
          <a:lstStyle/>
          <a:p>
            <a:r>
              <a:rPr lang="en-US" dirty="0"/>
              <a:t>OLR Overview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757433"/>
              </p:ext>
            </p:extLst>
          </p:nvPr>
        </p:nvGraphicFramePr>
        <p:xfrm>
          <a:off x="611560" y="1988840"/>
          <a:ext cx="7920880" cy="391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OLRAG paper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in Consultation</a:t>
                      </a:r>
                      <a:endParaRPr lang="en-GB" dirty="0"/>
                    </a:p>
                  </a:txBody>
                  <a:tcPr/>
                </a:tc>
              </a:tr>
              <a:tr h="2052228">
                <a:tc>
                  <a:txBody>
                    <a:bodyPr/>
                    <a:lstStyle/>
                    <a:p>
                      <a:pPr marL="355600" marR="0" indent="-3476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Tx/>
                        <a:buChar char="►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 close to open market PPA terms as possible.</a:t>
                      </a:r>
                    </a:p>
                    <a:p>
                      <a:pPr marL="355600" marR="0" indent="-3476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Tx/>
                        <a:buChar char="►"/>
                        <a:tabLst/>
                        <a:defRPr/>
                      </a:pP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marR="0" indent="-3476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Tx/>
                        <a:buChar char="►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Aim for a standardised contract covering all technologies</a:t>
                      </a:r>
                    </a:p>
                    <a:p>
                      <a:pPr marL="355600" marR="0" indent="-3476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Tx/>
                        <a:buChar char="►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Areas of variation from standard contract terms include:</a:t>
                      </a:r>
                    </a:p>
                    <a:p>
                      <a:pPr marL="355600" marR="0" lvl="1" indent="-163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Index price</a:t>
                      </a:r>
                    </a:p>
                    <a:p>
                      <a:pPr marL="355600" marR="0" lvl="1" indent="-163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Metering and meter registration</a:t>
                      </a:r>
                    </a:p>
                    <a:p>
                      <a:pPr marL="355600" marR="0" lvl="1" indent="-163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Curtailment </a:t>
                      </a:r>
                    </a:p>
                    <a:p>
                      <a:pPr marL="355600" marR="0" lvl="1" indent="-163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Forecasts and data provision</a:t>
                      </a:r>
                    </a:p>
                    <a:p>
                      <a:pPr marL="355600" marR="0" lvl="1" indent="-163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487C"/>
                        </a:buClr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Offtaker credit support</a:t>
                      </a:r>
                    </a:p>
                    <a:p>
                      <a:pPr marL="355600" indent="-347663" algn="l" defTabSz="914400" rtl="0" eaLnBrk="1" latinLnBrk="0" hangingPunct="1">
                        <a:spcBef>
                          <a:spcPts val="800"/>
                        </a:spcBef>
                        <a:buClr>
                          <a:srgbClr val="00487C"/>
                        </a:buClr>
                        <a:buFontTx/>
                        <a:buChar char="►"/>
                      </a:pPr>
                      <a:endParaRPr lang="en-GB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317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DECC">
      <a:dk1>
        <a:sysClr val="windowText" lastClr="000000"/>
      </a:dk1>
      <a:lt1>
        <a:sysClr val="window" lastClr="FFFFFF"/>
      </a:lt1>
      <a:dk2>
        <a:srgbClr val="005ABB"/>
      </a:dk2>
      <a:lt2>
        <a:srgbClr val="CCDEF1"/>
      </a:lt2>
      <a:accent1>
        <a:srgbClr val="00AEEF"/>
      </a:accent1>
      <a:accent2>
        <a:srgbClr val="83389B"/>
      </a:accent2>
      <a:accent3>
        <a:srgbClr val="AC1A2F"/>
      </a:accent3>
      <a:accent4>
        <a:srgbClr val="EF8200"/>
      </a:accent4>
      <a:accent5>
        <a:srgbClr val="9C9A00"/>
      </a:accent5>
      <a:accent6>
        <a:srgbClr val="0065A2"/>
      </a:accent6>
      <a:hlink>
        <a:srgbClr val="0065A2"/>
      </a:hlink>
      <a:folHlink>
        <a:srgbClr val="83389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9B7931-1E5A-4F10-A1C4-AA3E8AFD81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55FA04-8911-4932-AC02-FAE8B3A92594}">
  <ds:schemaRefs>
    <ds:schemaRef ds:uri="http://schemas.microsoft.com/sharepoint/v3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F870A64-5A11-45F4-B00E-AAB0EC287B4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4630</TotalTime>
  <Words>979</Words>
  <Application>Microsoft Office PowerPoint</Application>
  <PresentationFormat>On-screen Show (4:3)</PresentationFormat>
  <Paragraphs>144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Master</vt:lpstr>
      <vt:lpstr>Offtaker of Last Resort     OLRAG wrap-up meeting</vt:lpstr>
      <vt:lpstr>Offtaker of last resort – outline design</vt:lpstr>
      <vt:lpstr>Generator Eligibility</vt:lpstr>
      <vt:lpstr>Offtaker Identify</vt:lpstr>
      <vt:lpstr>Access</vt:lpstr>
      <vt:lpstr>Allocation</vt:lpstr>
      <vt:lpstr>Cost Assessment &amp; Levelisation</vt:lpstr>
      <vt:lpstr>Pricing</vt:lpstr>
      <vt:lpstr>Contract Terms</vt:lpstr>
      <vt:lpstr>Scheme Review</vt:lpstr>
      <vt:lpstr>Strategic choices</vt:lpstr>
      <vt:lpstr>Next steps</vt:lpstr>
    </vt:vector>
  </TitlesOfParts>
  <Company>Department of Energy &amp; Climate Change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DECC Presentation</dc:title>
  <dc:creator>Department of Energy &amp; Climate Change</dc:creator>
  <cp:lastModifiedBy>Crow Helena (Fuel Poverty &amp; Smart Meters)</cp:lastModifiedBy>
  <cp:revision>170</cp:revision>
  <cp:lastPrinted>2013-12-17T10:55:52Z</cp:lastPrinted>
  <dcterms:created xsi:type="dcterms:W3CDTF">2012-10-10T09:02:29Z</dcterms:created>
  <dcterms:modified xsi:type="dcterms:W3CDTF">2014-02-12T14:00:02Z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